
<file path=[Content_Types].xml><?xml version="1.0" encoding="utf-8"?>
<Types xmlns="http://schemas.openxmlformats.org/package/2006/content-types">
  <Default Extension="bin" ContentType="application/vnd.openxmlformats-officedocument.presentationml.printerSettings"/>
  <Default Extension="jpeg" ContentType="image/jpe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thumbnail" Target="docProps/thumbnail.jpeg"/><Relationship Id="rId3" Type="http://schemas.openxmlformats.org/package/2006/relationships/metadata/core-properties" Target="docProps/core.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7"/>
    <p:sldId id="257" r:id="rId8"/>
    <p:sldId id="258" r:id="rId9"/>
    <p:sldId id="259" r:id="rId10"/>
    <p:sldId id="260" r:id="rId11"/>
    <p:sldId id="261" r:id="rId12"/>
    <p:sldId id="262" r:id="rId13"/>
    <p:sldId id="263" r:id="rId14"/>
    <p:sldId id="264" r:id="rId15"/>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snapToObjects="1">
      <p:cViewPr varScale="1">
        <p:scale>
          <a:sx n="124" d="100"/>
          <a:sy n="124" d="100"/>
        </p:scale>
        <p:origin x="-1512" y="-112"/>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printerSettings" Target="printerSettings/printerSettings1.bin"/><Relationship Id="rId3" Type="http://schemas.openxmlformats.org/officeDocument/2006/relationships/presProps" Target="presProps.xml"/><Relationship Id="rId4" Type="http://schemas.openxmlformats.org/officeDocument/2006/relationships/viewProps" Target="viewProps.xml"/><Relationship Id="rId5" Type="http://schemas.openxmlformats.org/officeDocument/2006/relationships/theme" Target="theme/theme1.xml"/><Relationship Id="rId6" Type="http://schemas.openxmlformats.org/officeDocument/2006/relationships/tableStyles" Target="tableStyles.xml"/><Relationship Id="rId7" Type="http://schemas.openxmlformats.org/officeDocument/2006/relationships/slide" Target="slides/slide1.xml"/><Relationship Id="rId8" Type="http://schemas.openxmlformats.org/officeDocument/2006/relationships/slide" Target="slides/slide2.xml"/><Relationship Id="rId9" Type="http://schemas.openxmlformats.org/officeDocument/2006/relationships/slide" Target="slides/slide3.xml"/><Relationship Id="rId10" Type="http://schemas.openxmlformats.org/officeDocument/2006/relationships/slide" Target="slides/slide4.xml"/><Relationship Id="rId11" Type="http://schemas.openxmlformats.org/officeDocument/2006/relationships/slide" Target="slides/slide5.xml"/><Relationship Id="rId12" Type="http://schemas.openxmlformats.org/officeDocument/2006/relationships/slide" Target="slides/slide6.xml"/><Relationship Id="rId13" Type="http://schemas.openxmlformats.org/officeDocument/2006/relationships/slide" Target="slides/slide7.xml"/><Relationship Id="rId14" Type="http://schemas.openxmlformats.org/officeDocument/2006/relationships/slide" Target="slides/slide8.xml"/><Relationship Id="rId15" Type="http://schemas.openxmlformats.org/officeDocument/2006/relationships/slide" Target="slides/slide9.xml"/></Relationships>
</file>

<file path=ppt/media/image1.png>
</file>

<file path=ppt/media/image2.png>
</file>

<file path=ppt/media/image3.png>
</file>

<file path=ppt/media/image4.png>
</file>

<file path=ppt/media/image5.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5BCAD085-E8A6-8845-BD4E-CB4CCA059FC4}" type="datetimeFigureOut">
              <a:rPr lang="en-US" smtClean="0"/>
              <a:t>1/27/13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16807558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5BCAD085-E8A6-8845-BD4E-CB4CCA059FC4}" type="datetimeFigureOut">
              <a:rPr lang="en-US" smtClean="0"/>
              <a:t>1/27/13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91092796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5BCAD085-E8A6-8845-BD4E-CB4CCA059FC4}" type="datetimeFigureOut">
              <a:rPr lang="en-US" smtClean="0"/>
              <a:t>1/27/13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61222379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5BCAD085-E8A6-8845-BD4E-CB4CCA059FC4}" type="datetimeFigureOut">
              <a:rPr lang="en-US" smtClean="0"/>
              <a:t>1/27/13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61431425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5BCAD085-E8A6-8845-BD4E-CB4CCA059FC4}" type="datetimeFigureOut">
              <a:rPr lang="en-US" smtClean="0"/>
              <a:t>1/27/13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96064837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5BCAD085-E8A6-8845-BD4E-CB4CCA059FC4}" type="datetimeFigureOut">
              <a:rPr lang="en-US" smtClean="0"/>
              <a:t>1/27/13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78224494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5BCAD085-E8A6-8845-BD4E-CB4CCA059FC4}" type="datetimeFigureOut">
              <a:rPr lang="en-US" smtClean="0"/>
              <a:t>1/27/13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99015873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5BCAD085-E8A6-8845-BD4E-CB4CCA059FC4}" type="datetimeFigureOut">
              <a:rPr lang="en-US" smtClean="0"/>
              <a:t>1/27/13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72702771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BCAD085-E8A6-8845-BD4E-CB4CCA059FC4}" type="datetimeFigureOut">
              <a:rPr lang="en-US" smtClean="0"/>
              <a:t>1/27/13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121299981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5BCAD085-E8A6-8845-BD4E-CB4CCA059FC4}" type="datetimeFigureOut">
              <a:rPr lang="en-US" smtClean="0"/>
              <a:t>1/27/13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184072656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5BCAD085-E8A6-8845-BD4E-CB4CCA059FC4}" type="datetimeFigureOut">
              <a:rPr lang="en-US" smtClean="0"/>
              <a:t>1/27/13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889236939"/>
      </p:ext>
    </p:extLst>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BCAD085-E8A6-8845-BD4E-CB4CCA059FC4}" type="datetimeFigureOut">
              <a:rPr lang="en-US" smtClean="0"/>
              <a:t>1/27/13</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1FF6DA9-008F-8B48-92A6-B652298478BF}" type="slidenum">
              <a:rPr lang="en-US" smtClean="0"/>
              <a:t>‹#›</a:t>
            </a:fld>
            <a:endParaRPr lang="en-US"/>
          </a:p>
        </p:txBody>
      </p:sp>
    </p:spTree>
    <p:extLst>
      <p:ext uri="{BB962C8B-B14F-4D97-AF65-F5344CB8AC3E}">
        <p14:creationId xmlns:p14="http://schemas.microsoft.com/office/powerpoint/2010/main" val="220997751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2.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3.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4.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4.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5.png"/></Relationships>
</file>

<file path=ppt/slides/slide1.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Right Triangle 1"/>
          <p:cNvSpPr/>
          <p:nvPr/>
        </p:nvSpPr>
        <p:spPr>
          <a:xfrm>
            <a:off x="-457200" y="-457200"/>
            <a:ext cx="3657600" cy="1371600"/>
          </a:xfrm>
          <a:prstGeom prst="rtTriangle">
            <a:avLst/>
          </a:prstGeom>
          <a:solidFill>
            <a:srgbClr val="0D1B2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3" name="Parallelogram 2"/>
          <p:cNvSpPr/>
          <p:nvPr/>
        </p:nvSpPr>
        <p:spPr>
          <a:xfrm>
            <a:off x="2286000" y="0"/>
            <a:ext cx="2743200" cy="731520"/>
          </a:xfrm>
          <a:prstGeom prst="parallelogram">
            <a:avLst/>
          </a:prstGeom>
          <a:solidFill>
            <a:srgbClr val="2E86AB"/>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Parallelogram 3"/>
          <p:cNvSpPr/>
          <p:nvPr/>
        </p:nvSpPr>
        <p:spPr>
          <a:xfrm>
            <a:off x="3200400" y="457200"/>
            <a:ext cx="2286000" cy="365760"/>
          </a:xfrm>
          <a:prstGeom prst="parallelogram">
            <a:avLst/>
          </a:prstGeom>
          <a:solidFill>
            <a:srgbClr val="7EC8E3"/>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5" name="Right Triangle 4"/>
          <p:cNvSpPr/>
          <p:nvPr/>
        </p:nvSpPr>
        <p:spPr>
          <a:xfrm rot="10800000">
            <a:off x="5943600" y="5486400"/>
            <a:ext cx="3657600" cy="1371600"/>
          </a:xfrm>
          <a:prstGeom prst="rtTriangle">
            <a:avLst/>
          </a:prstGeom>
          <a:solidFill>
            <a:srgbClr val="0D1B2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6" name="Parallelogram 5"/>
          <p:cNvSpPr/>
          <p:nvPr/>
        </p:nvSpPr>
        <p:spPr>
          <a:xfrm>
            <a:off x="4114800" y="6126480"/>
            <a:ext cx="2743200" cy="731520"/>
          </a:xfrm>
          <a:prstGeom prst="parallelogram">
            <a:avLst/>
          </a:prstGeom>
          <a:solidFill>
            <a:srgbClr val="2E86AB"/>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7" name="Parallelogram 6"/>
          <p:cNvSpPr/>
          <p:nvPr/>
        </p:nvSpPr>
        <p:spPr>
          <a:xfrm>
            <a:off x="3657600" y="5760720"/>
            <a:ext cx="2286000" cy="365760"/>
          </a:xfrm>
          <a:prstGeom prst="parallelogram">
            <a:avLst/>
          </a:prstGeom>
          <a:solidFill>
            <a:srgbClr val="7EC8E3"/>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8" name="Rounded Rectangle 7"/>
          <p:cNvSpPr/>
          <p:nvPr/>
        </p:nvSpPr>
        <p:spPr>
          <a:xfrm>
            <a:off x="3200400" y="1188720"/>
            <a:ext cx="2743200" cy="822960"/>
          </a:xfrm>
          <a:prstGeom prst="roundRect">
            <a:avLst/>
          </a:prstGeom>
          <a:solidFill>
            <a:srgbClr val="5DB7DE"/>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9" name="Oval 8"/>
          <p:cNvSpPr/>
          <p:nvPr/>
        </p:nvSpPr>
        <p:spPr>
          <a:xfrm>
            <a:off x="3337560" y="1417320"/>
            <a:ext cx="365760" cy="365760"/>
          </a:xfrm>
          <a:prstGeom prst="ellipse">
            <a:avLst/>
          </a:prstGeom>
          <a:solidFill>
            <a:srgbClr val="FFFFFF"/>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10" name="TextBox 9"/>
          <p:cNvSpPr txBox="1"/>
          <p:nvPr/>
        </p:nvSpPr>
        <p:spPr>
          <a:xfrm>
            <a:off x="3749039" y="1325880"/>
            <a:ext cx="2011680" cy="548640"/>
          </a:xfrm>
          <a:prstGeom prst="rect">
            <a:avLst/>
          </a:prstGeom>
          <a:noFill/>
        </p:spPr>
        <p:txBody>
          <a:bodyPr wrap="none">
            <a:spAutoFit/>
          </a:bodyPr>
          <a:lstStyle/>
          <a:p>
            <a:pPr>
              <a:defRPr sz="3200" b="1">
                <a:solidFill>
                  <a:srgbClr val="0D1B2A"/>
                </a:solidFill>
                <a:latin typeface="Comic Sans MS"/>
              </a:defRPr>
            </a:pPr>
            <a:r>
              <a:t>ModelIt!</a:t>
            </a:r>
          </a:p>
        </p:txBody>
      </p:sp>
      <p:pic>
        <p:nvPicPr>
          <p:cNvPr id="11" name="Picture 10" descr="G09L3-L01-cover.png"/>
          <p:cNvPicPr>
            <a:picLocks noChangeAspect="1"/>
          </p:cNvPicPr>
          <p:nvPr/>
        </p:nvPicPr>
        <p:blipFill>
          <a:blip r:embed="rId2"/>
          <a:stretch>
            <a:fillRect/>
          </a:stretch>
        </p:blipFill>
        <p:spPr>
          <a:xfrm>
            <a:off x="594360" y="4114800"/>
            <a:ext cx="2286000" cy="2286000"/>
          </a:xfrm>
          <a:prstGeom prst="rect">
            <a:avLst/>
          </a:prstGeom>
        </p:spPr>
      </p:pic>
      <p:sp>
        <p:nvSpPr>
          <p:cNvPr id="12" name="TextBox 11"/>
          <p:cNvSpPr txBox="1"/>
          <p:nvPr/>
        </p:nvSpPr>
        <p:spPr>
          <a:xfrm>
            <a:off x="914400" y="2286000"/>
            <a:ext cx="7315200" cy="548640"/>
          </a:xfrm>
          <a:prstGeom prst="rect">
            <a:avLst/>
          </a:prstGeom>
          <a:noFill/>
        </p:spPr>
        <p:txBody>
          <a:bodyPr wrap="none">
            <a:spAutoFit/>
          </a:bodyPr>
          <a:lstStyle/>
          <a:p>
            <a:pPr algn="ctr">
              <a:defRPr sz="2200" b="1">
                <a:solidFill>
                  <a:srgbClr val="0D1B2A"/>
                </a:solidFill>
              </a:defRPr>
            </a:pPr>
            <a:r>
              <a:t>Student Lesson</a:t>
            </a:r>
          </a:p>
        </p:txBody>
      </p:sp>
      <p:sp>
        <p:nvSpPr>
          <p:cNvPr id="13" name="TextBox 12"/>
          <p:cNvSpPr txBox="1"/>
          <p:nvPr/>
        </p:nvSpPr>
        <p:spPr>
          <a:xfrm>
            <a:off x="457200" y="2743200"/>
            <a:ext cx="8229600" cy="1097280"/>
          </a:xfrm>
          <a:prstGeom prst="rect">
            <a:avLst/>
          </a:prstGeom>
          <a:noFill/>
        </p:spPr>
        <p:txBody>
          <a:bodyPr wrap="square">
            <a:spAutoFit/>
          </a:bodyPr>
          <a:lstStyle/>
          <a:p>
            <a:pPr algn="ctr">
              <a:defRPr sz="3800" b="1">
                <a:solidFill>
                  <a:srgbClr val="1A4780"/>
                </a:solidFill>
              </a:defRPr>
            </a:pPr>
            <a:r>
              <a:t>Designing a Cancer Drug That Actually Works</a:t>
            </a:r>
          </a:p>
          <a:p>
            <a:pPr algn="ctr">
              <a:defRPr sz="1500" i="1">
                <a:solidFill>
                  <a:srgbClr val="1A1A2E"/>
                </a:solidFill>
              </a:defRPr>
            </a:pPr>
            <a:r>
              <a:t>Multi-Scale Pharmacokinetic Modeling from Molecule to Patient</a:t>
            </a:r>
          </a:p>
        </p:txBody>
      </p:sp>
      <p:sp>
        <p:nvSpPr>
          <p:cNvPr id="14" name="TextBox 13"/>
          <p:cNvSpPr txBox="1"/>
          <p:nvPr/>
        </p:nvSpPr>
        <p:spPr>
          <a:xfrm>
            <a:off x="5486400" y="5029200"/>
            <a:ext cx="3200400" cy="731520"/>
          </a:xfrm>
          <a:prstGeom prst="rect">
            <a:avLst/>
          </a:prstGeom>
          <a:noFill/>
        </p:spPr>
        <p:txBody>
          <a:bodyPr wrap="none">
            <a:spAutoFit/>
          </a:bodyPr>
          <a:lstStyle/>
          <a:p>
            <a:pPr algn="r">
              <a:defRPr sz="1400" b="1">
                <a:solidFill>
                  <a:srgbClr val="2E86AB"/>
                </a:solidFill>
              </a:defRPr>
            </a:pPr>
            <a:r>
              <a:t>NGSS: HS-LS1-4, HS-ETS1-2</a:t>
            </a:r>
          </a:p>
          <a:p>
            <a:pPr algn="r">
              <a:defRPr sz="1200">
                <a:solidFill>
                  <a:srgbClr val="1A1A2E"/>
                </a:solidFill>
              </a:defRPr>
            </a:pPr>
            <a:r>
              <a:t>9th Grade — Level 3: Biotech</a:t>
            </a:r>
          </a:p>
        </p:txBody>
      </p:sp>
      <p:sp>
        <p:nvSpPr>
          <p:cNvPr id="15" name="TextBox 14"/>
          <p:cNvSpPr txBox="1"/>
          <p:nvPr/>
        </p:nvSpPr>
        <p:spPr>
          <a:xfrm>
            <a:off x="8412480" y="6492240"/>
            <a:ext cx="548640" cy="274320"/>
          </a:xfrm>
          <a:prstGeom prst="rect">
            <a:avLst/>
          </a:prstGeom>
          <a:noFill/>
        </p:spPr>
        <p:txBody>
          <a:bodyPr wrap="none">
            <a:spAutoFit/>
          </a:bodyPr>
          <a:lstStyle/>
          <a:p>
            <a:pPr algn="r">
              <a:defRPr sz="1000">
                <a:solidFill>
                  <a:srgbClr val="666666"/>
                </a:solidFill>
              </a:defRPr>
            </a:pPr>
            <a:r>
              <a:t>1/9</a:t>
            </a:r>
          </a:p>
        </p:txBody>
      </p:sp>
    </p:spTree>
  </p:cSld>
  <p:clrMapOvr>
    <a:masterClrMapping/>
  </p:clrMapOvr>
</p:sld>
</file>

<file path=ppt/slides/slide2.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Right Triangle 1"/>
          <p:cNvSpPr/>
          <p:nvPr/>
        </p:nvSpPr>
        <p:spPr>
          <a:xfrm>
            <a:off x="-457200" y="-457200"/>
            <a:ext cx="3657600" cy="1371600"/>
          </a:xfrm>
          <a:prstGeom prst="rtTriangle">
            <a:avLst/>
          </a:prstGeom>
          <a:solidFill>
            <a:srgbClr val="0D1B2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3" name="Parallelogram 2"/>
          <p:cNvSpPr/>
          <p:nvPr/>
        </p:nvSpPr>
        <p:spPr>
          <a:xfrm>
            <a:off x="2286000" y="0"/>
            <a:ext cx="2743200" cy="731520"/>
          </a:xfrm>
          <a:prstGeom prst="parallelogram">
            <a:avLst/>
          </a:prstGeom>
          <a:solidFill>
            <a:srgbClr val="2E86AB"/>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Parallelogram 3"/>
          <p:cNvSpPr/>
          <p:nvPr/>
        </p:nvSpPr>
        <p:spPr>
          <a:xfrm>
            <a:off x="3200400" y="457200"/>
            <a:ext cx="2286000" cy="365760"/>
          </a:xfrm>
          <a:prstGeom prst="parallelogram">
            <a:avLst/>
          </a:prstGeom>
          <a:solidFill>
            <a:srgbClr val="7EC8E3"/>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5" name="TextBox 4"/>
          <p:cNvSpPr txBox="1"/>
          <p:nvPr/>
        </p:nvSpPr>
        <p:spPr>
          <a:xfrm>
            <a:off x="457200" y="1097280"/>
            <a:ext cx="8229600" cy="731520"/>
          </a:xfrm>
          <a:prstGeom prst="rect">
            <a:avLst/>
          </a:prstGeom>
          <a:noFill/>
        </p:spPr>
        <p:txBody>
          <a:bodyPr wrap="none">
            <a:spAutoFit/>
          </a:bodyPr>
          <a:lstStyle/>
          <a:p>
            <a:pPr algn="ctr">
              <a:defRPr sz="3400" b="1">
                <a:solidFill>
                  <a:srgbClr val="0D1B2A"/>
                </a:solidFill>
              </a:defRPr>
            </a:pPr>
            <a:r>
              <a:t>What You Will Learn Today</a:t>
            </a:r>
          </a:p>
        </p:txBody>
      </p:sp>
      <p:sp>
        <p:nvSpPr>
          <p:cNvPr id="6" name="TextBox 5"/>
          <p:cNvSpPr txBox="1"/>
          <p:nvPr/>
        </p:nvSpPr>
        <p:spPr>
          <a:xfrm>
            <a:off x="457200" y="2011680"/>
            <a:ext cx="4114800" cy="4114800"/>
          </a:xfrm>
          <a:prstGeom prst="rect">
            <a:avLst/>
          </a:prstGeom>
          <a:noFill/>
        </p:spPr>
        <p:txBody>
          <a:bodyPr wrap="square">
            <a:spAutoFit/>
          </a:bodyPr>
          <a:lstStyle/>
          <a:p>
            <a:pPr>
              <a:defRPr sz="2000" b="1">
                <a:solidFill>
                  <a:srgbClr val="1A4780"/>
                </a:solidFill>
              </a:defRPr>
            </a:pPr>
            <a:r>
              <a:t>Learning Goals</a:t>
            </a:r>
          </a:p>
          <a:p>
            <a:pPr>
              <a:spcBef>
                <a:spcPts val="800"/>
              </a:spcBef>
              <a:defRPr sz="1600">
                <a:solidFill>
                  <a:srgbClr val="1A1A2E"/>
                </a:solidFill>
              </a:defRPr>
            </a:pPr>
            <a:r>
              <a:t>  *  Build a multi-scale pharmacokinetic model that traces drug behavior from molecular absorption to organism-level outcomes</a:t>
            </a:r>
          </a:p>
          <a:p>
            <a:pPr>
              <a:spcBef>
                <a:spcPts val="800"/>
              </a:spcBef>
              <a:defRPr sz="1600">
                <a:solidFill>
                  <a:srgbClr val="1A1A2E"/>
                </a:solidFill>
              </a:defRPr>
            </a:pPr>
            <a:r>
              <a:t>  *  Analyze how drug dosage, absorption rate, and metabolism interact across biological scales to determine therapeutic effectiveness</a:t>
            </a:r>
          </a:p>
          <a:p>
            <a:pPr>
              <a:spcBef>
                <a:spcPts val="800"/>
              </a:spcBef>
              <a:defRPr sz="1600">
                <a:solidFill>
                  <a:srgbClr val="1A1A2E"/>
                </a:solidFill>
              </a:defRPr>
            </a:pPr>
            <a:r>
              <a:t>  *  Optimize dosage parameters to maximize tumor destruction while minimizing damage to healthy tissues</a:t>
            </a:r>
          </a:p>
          <a:p>
            <a:pPr>
              <a:spcBef>
                <a:spcPts val="800"/>
              </a:spcBef>
              <a:defRPr sz="1600">
                <a:solidFill>
                  <a:srgbClr val="1A1A2E"/>
                </a:solidFill>
              </a:defRPr>
            </a:pPr>
            <a:r>
              <a:t>  *  Evaluate the concept of a therapeutic window and explain why most cancer drugs have dangerously narrow ones</a:t>
            </a:r>
          </a:p>
        </p:txBody>
      </p:sp>
      <p:sp>
        <p:nvSpPr>
          <p:cNvPr id="7" name="TextBox 6"/>
          <p:cNvSpPr txBox="1"/>
          <p:nvPr/>
        </p:nvSpPr>
        <p:spPr>
          <a:xfrm>
            <a:off x="4754880" y="2011680"/>
            <a:ext cx="3931920" cy="4114800"/>
          </a:xfrm>
          <a:prstGeom prst="rect">
            <a:avLst/>
          </a:prstGeom>
          <a:noFill/>
        </p:spPr>
        <p:txBody>
          <a:bodyPr wrap="square">
            <a:spAutoFit/>
          </a:bodyPr>
          <a:lstStyle/>
          <a:p>
            <a:pPr>
              <a:defRPr sz="2000" b="1">
                <a:solidFill>
                  <a:srgbClr val="1A4780"/>
                </a:solidFill>
              </a:defRPr>
            </a:pPr>
            <a:r>
              <a:t>Key Vocabulary</a:t>
            </a:r>
          </a:p>
          <a:p>
            <a:pPr>
              <a:spcBef>
                <a:spcPts val="800"/>
              </a:spcBef>
              <a:defRPr sz="1500" b="1">
                <a:solidFill>
                  <a:srgbClr val="0D1B2A"/>
                </a:solidFill>
              </a:defRPr>
            </a:pPr>
            <a:r>
              <a:t>  Pharmacokinetics</a:t>
            </a:r>
          </a:p>
          <a:p>
            <a:pPr>
              <a:defRPr sz="1300" i="1">
                <a:solidFill>
                  <a:srgbClr val="1A1A2E"/>
                </a:solidFill>
              </a:defRPr>
            </a:pPr>
            <a:r>
              <a:t>     The study of how a drug moves through the body over time — including absorption, distribution, metabolism, and excretion (ADME) — which determines whether a drug reaches its target at the right concentration</a:t>
            </a:r>
          </a:p>
          <a:p>
            <a:pPr>
              <a:spcBef>
                <a:spcPts val="800"/>
              </a:spcBef>
              <a:defRPr sz="1500" b="1">
                <a:solidFill>
                  <a:srgbClr val="0D1B2A"/>
                </a:solidFill>
              </a:defRPr>
            </a:pPr>
            <a:r>
              <a:t>  Therapeutic Window</a:t>
            </a:r>
          </a:p>
          <a:p>
            <a:pPr>
              <a:defRPr sz="1300" i="1">
                <a:solidFill>
                  <a:srgbClr val="1A1A2E"/>
                </a:solidFill>
              </a:defRPr>
            </a:pPr>
            <a:r>
              <a:t>     The narrow range of drug concentration in the blood that is high enough to kill cancer cells but low enough to avoid destroying healthy tissue — too low means ineffective, too high means toxic</a:t>
            </a:r>
          </a:p>
          <a:p>
            <a:pPr>
              <a:spcBef>
                <a:spcPts val="800"/>
              </a:spcBef>
              <a:defRPr sz="1500" b="1">
                <a:solidFill>
                  <a:srgbClr val="0D1B2A"/>
                </a:solidFill>
              </a:defRPr>
            </a:pPr>
            <a:r>
              <a:t>  Multi-Scale Modeling</a:t>
            </a:r>
          </a:p>
          <a:p>
            <a:pPr>
              <a:defRPr sz="1300" i="1">
                <a:solidFill>
                  <a:srgbClr val="1A1A2E"/>
                </a:solidFill>
              </a:defRPr>
            </a:pPr>
            <a:r>
              <a:t>     A computational approach that connects molecular-level interactions (drug binding to receptors) to cellular-level effects (tumor cell death) to organism-level outcomes (patient survival) in a single integrated model</a:t>
            </a:r>
          </a:p>
          <a:p>
            <a:pPr>
              <a:spcBef>
                <a:spcPts val="800"/>
              </a:spcBef>
              <a:defRPr sz="1500" b="1">
                <a:solidFill>
                  <a:srgbClr val="0D1B2A"/>
                </a:solidFill>
              </a:defRPr>
            </a:pPr>
            <a:r>
              <a:t>  Pharmacodynamics</a:t>
            </a:r>
          </a:p>
          <a:p>
            <a:pPr>
              <a:defRPr sz="1300" i="1">
                <a:solidFill>
                  <a:srgbClr val="1A1A2E"/>
                </a:solidFill>
              </a:defRPr>
            </a:pPr>
            <a:r>
              <a:t>     The study of what a drug does to the body once it reaches its target — including receptor binding, signal disruption, and the cascade of cellular responses that follow drug exposure</a:t>
            </a:r>
          </a:p>
        </p:txBody>
      </p:sp>
      <p:sp>
        <p:nvSpPr>
          <p:cNvPr id="8" name="TextBox 7"/>
          <p:cNvSpPr txBox="1"/>
          <p:nvPr/>
        </p:nvSpPr>
        <p:spPr>
          <a:xfrm>
            <a:off x="8412480" y="6492240"/>
            <a:ext cx="548640" cy="274320"/>
          </a:xfrm>
          <a:prstGeom prst="rect">
            <a:avLst/>
          </a:prstGeom>
          <a:noFill/>
        </p:spPr>
        <p:txBody>
          <a:bodyPr wrap="none">
            <a:spAutoFit/>
          </a:bodyPr>
          <a:lstStyle/>
          <a:p>
            <a:pPr algn="r">
              <a:defRPr sz="1000">
                <a:solidFill>
                  <a:srgbClr val="666666"/>
                </a:solidFill>
              </a:defRPr>
            </a:pPr>
            <a:r>
              <a:t>2/9</a:t>
            </a:r>
          </a:p>
        </p:txBody>
      </p:sp>
    </p:spTree>
  </p:cSld>
  <p:clrMapOvr>
    <a:masterClrMapping/>
  </p:clrMapOvr>
</p:sld>
</file>

<file path=ppt/slides/slide3.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Right Triangle 1"/>
          <p:cNvSpPr/>
          <p:nvPr/>
        </p:nvSpPr>
        <p:spPr>
          <a:xfrm>
            <a:off x="-457200" y="-457200"/>
            <a:ext cx="3657600" cy="1371600"/>
          </a:xfrm>
          <a:prstGeom prst="rtTriangle">
            <a:avLst/>
          </a:prstGeom>
          <a:solidFill>
            <a:srgbClr val="0D1B2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3" name="Parallelogram 2"/>
          <p:cNvSpPr/>
          <p:nvPr/>
        </p:nvSpPr>
        <p:spPr>
          <a:xfrm>
            <a:off x="2286000" y="0"/>
            <a:ext cx="2743200" cy="731520"/>
          </a:xfrm>
          <a:prstGeom prst="parallelogram">
            <a:avLst/>
          </a:prstGeom>
          <a:solidFill>
            <a:srgbClr val="2E86AB"/>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Parallelogram 3"/>
          <p:cNvSpPr/>
          <p:nvPr/>
        </p:nvSpPr>
        <p:spPr>
          <a:xfrm>
            <a:off x="3200400" y="457200"/>
            <a:ext cx="2286000" cy="365760"/>
          </a:xfrm>
          <a:prstGeom prst="parallelogram">
            <a:avLst/>
          </a:prstGeom>
          <a:solidFill>
            <a:srgbClr val="7EC8E3"/>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5" name="TextBox 4"/>
          <p:cNvSpPr txBox="1"/>
          <p:nvPr/>
        </p:nvSpPr>
        <p:spPr>
          <a:xfrm>
            <a:off x="457200" y="1097280"/>
            <a:ext cx="8229600" cy="731520"/>
          </a:xfrm>
          <a:prstGeom prst="rect">
            <a:avLst/>
          </a:prstGeom>
          <a:noFill/>
        </p:spPr>
        <p:txBody>
          <a:bodyPr wrap="none">
            <a:spAutoFit/>
          </a:bodyPr>
          <a:lstStyle/>
          <a:p>
            <a:pPr algn="ctr">
              <a:defRPr sz="3400" b="1">
                <a:solidFill>
                  <a:srgbClr val="0D1B2A"/>
                </a:solidFill>
              </a:defRPr>
            </a:pPr>
            <a:r>
              <a:t>The Big Question</a:t>
            </a:r>
          </a:p>
        </p:txBody>
      </p:sp>
      <p:sp>
        <p:nvSpPr>
          <p:cNvPr id="6" name="TextBox 5"/>
          <p:cNvSpPr txBox="1"/>
          <p:nvPr/>
        </p:nvSpPr>
        <p:spPr>
          <a:xfrm>
            <a:off x="731520" y="2011680"/>
            <a:ext cx="7680960" cy="914400"/>
          </a:xfrm>
          <a:prstGeom prst="rect">
            <a:avLst/>
          </a:prstGeom>
          <a:noFill/>
        </p:spPr>
        <p:txBody>
          <a:bodyPr wrap="square">
            <a:spAutoFit/>
          </a:bodyPr>
          <a:lstStyle/>
          <a:p>
            <a:pPr algn="ctr">
              <a:defRPr sz="2600" b="1">
                <a:solidFill>
                  <a:srgbClr val="1A4780"/>
                </a:solidFill>
              </a:defRPr>
            </a:pPr>
            <a:r>
              <a:t>Why do most cancer drugs fail in clinical trials — and how can computational modeling help us design ones that actually work?</a:t>
            </a:r>
          </a:p>
        </p:txBody>
      </p:sp>
      <p:sp>
        <p:nvSpPr>
          <p:cNvPr id="7" name="TextBox 6"/>
          <p:cNvSpPr txBox="1"/>
          <p:nvPr/>
        </p:nvSpPr>
        <p:spPr>
          <a:xfrm>
            <a:off x="731520" y="3108960"/>
            <a:ext cx="4114800" cy="1371600"/>
          </a:xfrm>
          <a:prstGeom prst="rect">
            <a:avLst/>
          </a:prstGeom>
          <a:noFill/>
        </p:spPr>
        <p:txBody>
          <a:bodyPr wrap="square">
            <a:spAutoFit/>
          </a:bodyPr>
          <a:lstStyle/>
          <a:p>
            <a:pPr>
              <a:defRPr sz="1600">
                <a:solidFill>
                  <a:srgbClr val="1A1A2E"/>
                </a:solidFill>
              </a:defRPr>
            </a:pPr>
            <a:r>
              <a:t>Multi-Scale Pharmacokinetic Modeling from Molecule to Patient. Today we'll build a MODEL to discover the answer!</a:t>
            </a:r>
          </a:p>
        </p:txBody>
      </p:sp>
      <p:pic>
        <p:nvPicPr>
          <p:cNvPr id="8" name="Picture 7" descr="G09L3-L01-landscape.png"/>
          <p:cNvPicPr>
            <a:picLocks noChangeAspect="1"/>
          </p:cNvPicPr>
          <p:nvPr/>
        </p:nvPicPr>
        <p:blipFill>
          <a:blip r:embed="rId2"/>
          <a:stretch>
            <a:fillRect/>
          </a:stretch>
        </p:blipFill>
        <p:spPr>
          <a:xfrm>
            <a:off x="5303520" y="2926080"/>
            <a:ext cx="2926080" cy="2926080"/>
          </a:xfrm>
          <a:prstGeom prst="rect">
            <a:avLst/>
          </a:prstGeom>
        </p:spPr>
      </p:pic>
      <p:sp>
        <p:nvSpPr>
          <p:cNvPr id="9" name="TextBox 8"/>
          <p:cNvSpPr txBox="1"/>
          <p:nvPr/>
        </p:nvSpPr>
        <p:spPr>
          <a:xfrm>
            <a:off x="8412480" y="6492240"/>
            <a:ext cx="548640" cy="274320"/>
          </a:xfrm>
          <a:prstGeom prst="rect">
            <a:avLst/>
          </a:prstGeom>
          <a:noFill/>
        </p:spPr>
        <p:txBody>
          <a:bodyPr wrap="none">
            <a:spAutoFit/>
          </a:bodyPr>
          <a:lstStyle/>
          <a:p>
            <a:pPr algn="r">
              <a:defRPr sz="1000">
                <a:solidFill>
                  <a:srgbClr val="666666"/>
                </a:solidFill>
              </a:defRPr>
            </a:pPr>
            <a:r>
              <a:t>3/9</a:t>
            </a:r>
          </a:p>
        </p:txBody>
      </p:sp>
    </p:spTree>
  </p:cSld>
  <p:clrMapOvr>
    <a:masterClrMapping/>
  </p:clrMapOvr>
</p:sld>
</file>

<file path=ppt/slides/slide4.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Right Triangle 1"/>
          <p:cNvSpPr/>
          <p:nvPr/>
        </p:nvSpPr>
        <p:spPr>
          <a:xfrm>
            <a:off x="-457200" y="-457200"/>
            <a:ext cx="3657600" cy="1371600"/>
          </a:xfrm>
          <a:prstGeom prst="rtTriangle">
            <a:avLst/>
          </a:prstGeom>
          <a:solidFill>
            <a:srgbClr val="0D1B2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3" name="Parallelogram 2"/>
          <p:cNvSpPr/>
          <p:nvPr/>
        </p:nvSpPr>
        <p:spPr>
          <a:xfrm>
            <a:off x="2286000" y="0"/>
            <a:ext cx="2743200" cy="731520"/>
          </a:xfrm>
          <a:prstGeom prst="parallelogram">
            <a:avLst/>
          </a:prstGeom>
          <a:solidFill>
            <a:srgbClr val="2E86AB"/>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Parallelogram 3"/>
          <p:cNvSpPr/>
          <p:nvPr/>
        </p:nvSpPr>
        <p:spPr>
          <a:xfrm>
            <a:off x="3200400" y="457200"/>
            <a:ext cx="2286000" cy="365760"/>
          </a:xfrm>
          <a:prstGeom prst="parallelogram">
            <a:avLst/>
          </a:prstGeom>
          <a:solidFill>
            <a:srgbClr val="7EC8E3"/>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5" name="TextBox 4"/>
          <p:cNvSpPr txBox="1"/>
          <p:nvPr/>
        </p:nvSpPr>
        <p:spPr>
          <a:xfrm>
            <a:off x="457200" y="1097280"/>
            <a:ext cx="8229600" cy="731520"/>
          </a:xfrm>
          <a:prstGeom prst="rect">
            <a:avLst/>
          </a:prstGeom>
          <a:noFill/>
        </p:spPr>
        <p:txBody>
          <a:bodyPr wrap="none">
            <a:spAutoFit/>
          </a:bodyPr>
          <a:lstStyle/>
          <a:p>
            <a:pPr algn="ctr">
              <a:defRPr sz="3400" b="1">
                <a:solidFill>
                  <a:srgbClr val="0D1B2A"/>
                </a:solidFill>
              </a:defRPr>
            </a:pPr>
            <a:r>
              <a:t>Today We Will Build a Model!</a:t>
            </a:r>
          </a:p>
        </p:txBody>
      </p:sp>
      <p:sp>
        <p:nvSpPr>
          <p:cNvPr id="6" name="TextBox 5"/>
          <p:cNvSpPr txBox="1"/>
          <p:nvPr/>
        </p:nvSpPr>
        <p:spPr>
          <a:xfrm>
            <a:off x="548640" y="1920240"/>
            <a:ext cx="4754880" cy="4114800"/>
          </a:xfrm>
          <a:prstGeom prst="rect">
            <a:avLst/>
          </a:prstGeom>
          <a:noFill/>
        </p:spPr>
        <p:txBody>
          <a:bodyPr wrap="square">
            <a:spAutoFit/>
          </a:bodyPr>
          <a:lstStyle/>
          <a:p>
            <a:pPr>
              <a:defRPr sz="1600" i="1">
                <a:solidFill>
                  <a:srgbClr val="2E86AB"/>
                </a:solidFill>
              </a:defRPr>
            </a:pPr>
            <a:r>
              <a:t>A model helps us understand complex systems!</a:t>
            </a:r>
          </a:p>
          <a:p>
            <a:pPr>
              <a:spcBef>
                <a:spcPts val="1000"/>
              </a:spcBef>
              <a:defRPr sz="1700" b="1">
                <a:solidFill>
                  <a:srgbClr val="1A4780"/>
                </a:solidFill>
              </a:defRPr>
            </a:pPr>
            <a:r>
              <a:t>1. LOCATE</a:t>
            </a:r>
          </a:p>
          <a:p>
            <a:pPr>
              <a:defRPr sz="1400">
                <a:solidFill>
                  <a:srgbClr val="1A1A2E"/>
                </a:solidFill>
              </a:defRPr>
            </a:pPr>
            <a:r>
              <a:t>     Identify the COMPONENTS (parts) of the system</a:t>
            </a:r>
          </a:p>
          <a:p>
            <a:pPr>
              <a:spcBef>
                <a:spcPts val="1000"/>
              </a:spcBef>
              <a:defRPr sz="1700" b="1">
                <a:solidFill>
                  <a:srgbClr val="1A4780"/>
                </a:solidFill>
              </a:defRPr>
            </a:pPr>
            <a:r>
              <a:t>2. ESTABLISH</a:t>
            </a:r>
          </a:p>
          <a:p>
            <a:pPr>
              <a:defRPr sz="1400">
                <a:solidFill>
                  <a:srgbClr val="1A1A2E"/>
                </a:solidFill>
              </a:defRPr>
            </a:pPr>
            <a:r>
              <a:t>     Connect them with RELATIONSHIPS (+ or -)</a:t>
            </a:r>
          </a:p>
          <a:p>
            <a:pPr>
              <a:spcBef>
                <a:spcPts val="1000"/>
              </a:spcBef>
              <a:defRPr sz="1700" b="1">
                <a:solidFill>
                  <a:srgbClr val="1A4780"/>
                </a:solidFill>
              </a:defRPr>
            </a:pPr>
            <a:r>
              <a:t>3. VISUALIZE</a:t>
            </a:r>
          </a:p>
          <a:p>
            <a:pPr>
              <a:defRPr sz="1400">
                <a:solidFill>
                  <a:srgbClr val="1A1A2E"/>
                </a:solidFill>
              </a:defRPr>
            </a:pPr>
            <a:r>
              <a:t>     Build your model in ModelIt!</a:t>
            </a:r>
          </a:p>
          <a:p>
            <a:pPr>
              <a:spcBef>
                <a:spcPts val="1000"/>
              </a:spcBef>
              <a:defRPr sz="1700" b="1">
                <a:solidFill>
                  <a:srgbClr val="1A4780"/>
                </a:solidFill>
              </a:defRPr>
            </a:pPr>
            <a:r>
              <a:t>4. EVALUATE</a:t>
            </a:r>
          </a:p>
          <a:p>
            <a:pPr>
              <a:defRPr sz="1400">
                <a:solidFill>
                  <a:srgbClr val="1A1A2E"/>
                </a:solidFill>
              </a:defRPr>
            </a:pPr>
            <a:r>
              <a:t>     Run SIMULATIONS to test scenarios</a:t>
            </a:r>
          </a:p>
          <a:p>
            <a:pPr>
              <a:spcBef>
                <a:spcPts val="1000"/>
              </a:spcBef>
              <a:defRPr sz="1700" b="1">
                <a:solidFill>
                  <a:srgbClr val="1A4780"/>
                </a:solidFill>
              </a:defRPr>
            </a:pPr>
            <a:r>
              <a:t>5. REVISE</a:t>
            </a:r>
          </a:p>
          <a:p>
            <a:pPr>
              <a:defRPr sz="1400">
                <a:solidFill>
                  <a:srgbClr val="1A1A2E"/>
                </a:solidFill>
              </a:defRPr>
            </a:pPr>
            <a:r>
              <a:t>     Improve your model based on evidence</a:t>
            </a:r>
          </a:p>
        </p:txBody>
      </p:sp>
      <p:pic>
        <p:nvPicPr>
          <p:cNvPr id="7" name="Picture 6" descr="G09L3-L01-modeling.png"/>
          <p:cNvPicPr>
            <a:picLocks noChangeAspect="1"/>
          </p:cNvPicPr>
          <p:nvPr/>
        </p:nvPicPr>
        <p:blipFill>
          <a:blip r:embed="rId2"/>
          <a:stretch>
            <a:fillRect/>
          </a:stretch>
        </p:blipFill>
        <p:spPr>
          <a:xfrm>
            <a:off x="5440679" y="2286000"/>
            <a:ext cx="3200400" cy="3200400"/>
          </a:xfrm>
          <a:prstGeom prst="rect">
            <a:avLst/>
          </a:prstGeom>
        </p:spPr>
      </p:pic>
      <p:sp>
        <p:nvSpPr>
          <p:cNvPr id="8" name="TextBox 7"/>
          <p:cNvSpPr txBox="1"/>
          <p:nvPr/>
        </p:nvSpPr>
        <p:spPr>
          <a:xfrm>
            <a:off x="8412480" y="6492240"/>
            <a:ext cx="548640" cy="274320"/>
          </a:xfrm>
          <a:prstGeom prst="rect">
            <a:avLst/>
          </a:prstGeom>
          <a:noFill/>
        </p:spPr>
        <p:txBody>
          <a:bodyPr wrap="none">
            <a:spAutoFit/>
          </a:bodyPr>
          <a:lstStyle/>
          <a:p>
            <a:pPr algn="r">
              <a:defRPr sz="1000">
                <a:solidFill>
                  <a:srgbClr val="666666"/>
                </a:solidFill>
              </a:defRPr>
            </a:pPr>
            <a:r>
              <a:t>4/9</a:t>
            </a:r>
          </a:p>
        </p:txBody>
      </p:sp>
    </p:spTree>
  </p:cSld>
  <p:clrMapOvr>
    <a:masterClrMapping/>
  </p:clrMapOvr>
</p:sld>
</file>

<file path=ppt/slides/slide5.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Right Triangle 1"/>
          <p:cNvSpPr/>
          <p:nvPr/>
        </p:nvSpPr>
        <p:spPr>
          <a:xfrm>
            <a:off x="-457200" y="-457200"/>
            <a:ext cx="3657600" cy="1371600"/>
          </a:xfrm>
          <a:prstGeom prst="rtTriangle">
            <a:avLst/>
          </a:prstGeom>
          <a:solidFill>
            <a:srgbClr val="0D1B2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3" name="Parallelogram 2"/>
          <p:cNvSpPr/>
          <p:nvPr/>
        </p:nvSpPr>
        <p:spPr>
          <a:xfrm>
            <a:off x="2286000" y="0"/>
            <a:ext cx="2743200" cy="731520"/>
          </a:xfrm>
          <a:prstGeom prst="parallelogram">
            <a:avLst/>
          </a:prstGeom>
          <a:solidFill>
            <a:srgbClr val="2E86AB"/>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Parallelogram 3"/>
          <p:cNvSpPr/>
          <p:nvPr/>
        </p:nvSpPr>
        <p:spPr>
          <a:xfrm>
            <a:off x="3200400" y="457200"/>
            <a:ext cx="2286000" cy="365760"/>
          </a:xfrm>
          <a:prstGeom prst="parallelogram">
            <a:avLst/>
          </a:prstGeom>
          <a:solidFill>
            <a:srgbClr val="7EC8E3"/>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5" name="TextBox 4"/>
          <p:cNvSpPr txBox="1"/>
          <p:nvPr/>
        </p:nvSpPr>
        <p:spPr>
          <a:xfrm>
            <a:off x="457200" y="1097280"/>
            <a:ext cx="8229600" cy="731520"/>
          </a:xfrm>
          <a:prstGeom prst="rect">
            <a:avLst/>
          </a:prstGeom>
          <a:noFill/>
        </p:spPr>
        <p:txBody>
          <a:bodyPr wrap="none">
            <a:spAutoFit/>
          </a:bodyPr>
          <a:lstStyle/>
          <a:p>
            <a:pPr algn="ctr">
              <a:defRPr sz="3400" b="1">
                <a:solidFill>
                  <a:srgbClr val="0D1B2A"/>
                </a:solidFill>
              </a:defRPr>
            </a:pPr>
            <a:r>
              <a:t>Activity 1: Sort the Components</a:t>
            </a:r>
          </a:p>
        </p:txBody>
      </p:sp>
      <p:sp>
        <p:nvSpPr>
          <p:cNvPr id="6" name="TextBox 5"/>
          <p:cNvSpPr txBox="1"/>
          <p:nvPr/>
        </p:nvSpPr>
        <p:spPr>
          <a:xfrm>
            <a:off x="548640" y="1920240"/>
            <a:ext cx="4389120" cy="914400"/>
          </a:xfrm>
          <a:prstGeom prst="rect">
            <a:avLst/>
          </a:prstGeom>
          <a:noFill/>
        </p:spPr>
        <p:txBody>
          <a:bodyPr wrap="square">
            <a:spAutoFit/>
          </a:bodyPr>
          <a:lstStyle/>
          <a:p>
            <a:pPr>
              <a:defRPr sz="1500">
                <a:solidFill>
                  <a:srgbClr val="1A1A2E"/>
                </a:solidFill>
              </a:defRPr>
            </a:pPr>
            <a:r>
              <a:t>Sort these components into EXTERNAL (inputs from outside) and INTERNAL (inside the system):</a:t>
            </a:r>
          </a:p>
        </p:txBody>
      </p:sp>
      <p:sp>
        <p:nvSpPr>
          <p:cNvPr id="7" name="TextBox 6"/>
          <p:cNvSpPr txBox="1"/>
          <p:nvPr/>
        </p:nvSpPr>
        <p:spPr>
          <a:xfrm>
            <a:off x="548640" y="2743200"/>
            <a:ext cx="4389120" cy="2286000"/>
          </a:xfrm>
          <a:prstGeom prst="rect">
            <a:avLst/>
          </a:prstGeom>
          <a:noFill/>
        </p:spPr>
        <p:txBody>
          <a:bodyPr wrap="square">
            <a:spAutoFit/>
          </a:bodyPr>
          <a:lstStyle/>
          <a:p>
            <a:pPr>
              <a:defRPr sz="1800" b="1">
                <a:solidFill>
                  <a:srgbClr val="1A4780"/>
                </a:solidFill>
              </a:defRPr>
            </a:pPr>
            <a:r>
              <a:t>Your Components:</a:t>
            </a:r>
          </a:p>
          <a:p>
            <a:pPr>
              <a:spcBef>
                <a:spcPts val="600"/>
              </a:spcBef>
              <a:defRPr sz="1600"/>
            </a:pPr>
            <a:r>
              <a:t>     *  Drug Dosage</a:t>
            </a:r>
          </a:p>
          <a:p>
            <a:pPr>
              <a:spcBef>
                <a:spcPts val="600"/>
              </a:spcBef>
              <a:defRPr sz="1600"/>
            </a:pPr>
            <a:r>
              <a:t>     *  Absorption Rate</a:t>
            </a:r>
          </a:p>
          <a:p>
            <a:pPr>
              <a:spcBef>
                <a:spcPts val="600"/>
              </a:spcBef>
              <a:defRPr sz="1600"/>
            </a:pPr>
            <a:r>
              <a:t>     *  Blood Concentration</a:t>
            </a:r>
          </a:p>
          <a:p>
            <a:pPr>
              <a:spcBef>
                <a:spcPts val="600"/>
              </a:spcBef>
              <a:defRPr sz="1600"/>
            </a:pPr>
            <a:r>
              <a:t>     *  Tumor Uptake</a:t>
            </a:r>
          </a:p>
          <a:p>
            <a:pPr>
              <a:spcBef>
                <a:spcPts val="600"/>
              </a:spcBef>
              <a:defRPr sz="1600"/>
            </a:pPr>
            <a:r>
              <a:t>     *  Healthy Cell Damage</a:t>
            </a:r>
          </a:p>
          <a:p>
            <a:pPr>
              <a:spcBef>
                <a:spcPts val="600"/>
              </a:spcBef>
              <a:defRPr sz="1600"/>
            </a:pPr>
            <a:r>
              <a:t>     *  Metabolism Rate</a:t>
            </a:r>
          </a:p>
          <a:p>
            <a:pPr>
              <a:spcBef>
                <a:spcPts val="600"/>
              </a:spcBef>
              <a:defRPr sz="1600"/>
            </a:pPr>
            <a:r>
              <a:t>     *  Kidney Clearance</a:t>
            </a:r>
          </a:p>
          <a:p>
            <a:pPr>
              <a:spcBef>
                <a:spcPts val="600"/>
              </a:spcBef>
              <a:defRPr sz="1600"/>
            </a:pPr>
            <a:r>
              <a:t>     *  Therapeutic Window</a:t>
            </a:r>
          </a:p>
          <a:p>
            <a:pPr>
              <a:spcBef>
                <a:spcPts val="600"/>
              </a:spcBef>
              <a:defRPr sz="1600"/>
            </a:pPr>
            <a:r>
              <a:t>     *  Side Effect Severity</a:t>
            </a:r>
          </a:p>
        </p:txBody>
      </p:sp>
      <p:sp>
        <p:nvSpPr>
          <p:cNvPr id="8" name="TextBox 7"/>
          <p:cNvSpPr txBox="1"/>
          <p:nvPr/>
        </p:nvSpPr>
        <p:spPr>
          <a:xfrm>
            <a:off x="548640" y="5029200"/>
            <a:ext cx="4389120" cy="914400"/>
          </a:xfrm>
          <a:prstGeom prst="rect">
            <a:avLst/>
          </a:prstGeom>
          <a:noFill/>
        </p:spPr>
        <p:txBody>
          <a:bodyPr wrap="square">
            <a:spAutoFit/>
          </a:bodyPr>
          <a:lstStyle/>
          <a:p>
            <a:pPr>
              <a:defRPr sz="1400" i="1">
                <a:solidFill>
                  <a:srgbClr val="2E86AB"/>
                </a:solidFill>
              </a:defRPr>
            </a:pPr>
            <a:r>
              <a:t>Think: Which components can we control? Which happen on their own?</a:t>
            </a:r>
          </a:p>
        </p:txBody>
      </p:sp>
      <p:pic>
        <p:nvPicPr>
          <p:cNvPr id="9" name="Picture 8" descr="G09L3-L01-discussion.png"/>
          <p:cNvPicPr>
            <a:picLocks noChangeAspect="1"/>
          </p:cNvPicPr>
          <p:nvPr/>
        </p:nvPicPr>
        <p:blipFill>
          <a:blip r:embed="rId2"/>
          <a:stretch>
            <a:fillRect/>
          </a:stretch>
        </p:blipFill>
        <p:spPr>
          <a:xfrm>
            <a:off x="5212079" y="1920240"/>
            <a:ext cx="3474720" cy="3474720"/>
          </a:xfrm>
          <a:prstGeom prst="rect">
            <a:avLst/>
          </a:prstGeom>
        </p:spPr>
      </p:pic>
      <p:sp>
        <p:nvSpPr>
          <p:cNvPr id="10" name="TextBox 9"/>
          <p:cNvSpPr txBox="1"/>
          <p:nvPr/>
        </p:nvSpPr>
        <p:spPr>
          <a:xfrm>
            <a:off x="8412480" y="6492240"/>
            <a:ext cx="548640" cy="274320"/>
          </a:xfrm>
          <a:prstGeom prst="rect">
            <a:avLst/>
          </a:prstGeom>
          <a:noFill/>
        </p:spPr>
        <p:txBody>
          <a:bodyPr wrap="none">
            <a:spAutoFit/>
          </a:bodyPr>
          <a:lstStyle/>
          <a:p>
            <a:pPr algn="r">
              <a:defRPr sz="1000">
                <a:solidFill>
                  <a:srgbClr val="666666"/>
                </a:solidFill>
              </a:defRPr>
            </a:pPr>
            <a:r>
              <a:t>5/9</a:t>
            </a:r>
          </a:p>
        </p:txBody>
      </p:sp>
    </p:spTree>
  </p:cSld>
  <p:clrMapOvr>
    <a:masterClrMapping/>
  </p:clrMapOvr>
</p:sld>
</file>

<file path=ppt/slides/slide6.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Right Triangle 1"/>
          <p:cNvSpPr/>
          <p:nvPr/>
        </p:nvSpPr>
        <p:spPr>
          <a:xfrm>
            <a:off x="-457200" y="-457200"/>
            <a:ext cx="3657600" cy="1371600"/>
          </a:xfrm>
          <a:prstGeom prst="rtTriangle">
            <a:avLst/>
          </a:prstGeom>
          <a:solidFill>
            <a:srgbClr val="0D1B2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3" name="Parallelogram 2"/>
          <p:cNvSpPr/>
          <p:nvPr/>
        </p:nvSpPr>
        <p:spPr>
          <a:xfrm>
            <a:off x="2286000" y="0"/>
            <a:ext cx="2743200" cy="731520"/>
          </a:xfrm>
          <a:prstGeom prst="parallelogram">
            <a:avLst/>
          </a:prstGeom>
          <a:solidFill>
            <a:srgbClr val="2E86AB"/>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Parallelogram 3"/>
          <p:cNvSpPr/>
          <p:nvPr/>
        </p:nvSpPr>
        <p:spPr>
          <a:xfrm>
            <a:off x="3200400" y="457200"/>
            <a:ext cx="2286000" cy="365760"/>
          </a:xfrm>
          <a:prstGeom prst="parallelogram">
            <a:avLst/>
          </a:prstGeom>
          <a:solidFill>
            <a:srgbClr val="7EC8E3"/>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5" name="TextBox 4"/>
          <p:cNvSpPr txBox="1"/>
          <p:nvPr/>
        </p:nvSpPr>
        <p:spPr>
          <a:xfrm>
            <a:off x="457200" y="1097280"/>
            <a:ext cx="8229600" cy="731520"/>
          </a:xfrm>
          <a:prstGeom prst="rect">
            <a:avLst/>
          </a:prstGeom>
          <a:noFill/>
        </p:spPr>
        <p:txBody>
          <a:bodyPr wrap="none">
            <a:spAutoFit/>
          </a:bodyPr>
          <a:lstStyle/>
          <a:p>
            <a:pPr algn="ctr">
              <a:defRPr sz="3400" b="1">
                <a:solidFill>
                  <a:srgbClr val="0D1B2A"/>
                </a:solidFill>
              </a:defRPr>
            </a:pPr>
            <a:r>
              <a:t>Activity 2: Connect with Arrows</a:t>
            </a:r>
          </a:p>
        </p:txBody>
      </p:sp>
      <p:sp>
        <p:nvSpPr>
          <p:cNvPr id="6" name="TextBox 5"/>
          <p:cNvSpPr txBox="1"/>
          <p:nvPr/>
        </p:nvSpPr>
        <p:spPr>
          <a:xfrm>
            <a:off x="457200" y="1920240"/>
            <a:ext cx="5029200" cy="2743200"/>
          </a:xfrm>
          <a:prstGeom prst="rect">
            <a:avLst/>
          </a:prstGeom>
          <a:noFill/>
        </p:spPr>
        <p:txBody>
          <a:bodyPr wrap="square">
            <a:spAutoFit/>
          </a:bodyPr>
          <a:lstStyle/>
          <a:p>
            <a:pPr>
              <a:defRPr sz="1700"/>
            </a:pPr>
            <a:r>
              <a:t>Draw arrows to show HOW components affect each other:</a:t>
            </a:r>
          </a:p>
          <a:p>
            <a:pPr>
              <a:spcBef>
                <a:spcPts val="1400"/>
              </a:spcBef>
              <a:defRPr sz="1600" b="1">
                <a:solidFill>
                  <a:srgbClr val="228B22"/>
                </a:solidFill>
              </a:defRPr>
            </a:pPr>
            <a:r>
              <a:t>(+) POSITIVE Relationship</a:t>
            </a:r>
          </a:p>
          <a:p>
            <a:pPr>
              <a:defRPr sz="1400"/>
            </a:pPr>
            <a:r>
              <a:t>     When one goes UP, the other goes UP too</a:t>
            </a:r>
          </a:p>
          <a:p>
            <a:pPr>
              <a:spcBef>
                <a:spcPts val="1400"/>
              </a:spcBef>
              <a:defRPr sz="1600" b="1">
                <a:solidFill>
                  <a:srgbClr val="DC143C"/>
                </a:solidFill>
              </a:defRPr>
            </a:pPr>
            <a:r>
              <a:t>(-) NEGATIVE Relationship</a:t>
            </a:r>
          </a:p>
          <a:p>
            <a:pPr>
              <a:defRPr sz="1400"/>
            </a:pPr>
            <a:r>
              <a:t>     When one goes UP, the other goes DOWN</a:t>
            </a:r>
          </a:p>
        </p:txBody>
      </p:sp>
      <p:sp>
        <p:nvSpPr>
          <p:cNvPr id="7" name="TextBox 6"/>
          <p:cNvSpPr txBox="1"/>
          <p:nvPr/>
        </p:nvSpPr>
        <p:spPr>
          <a:xfrm>
            <a:off x="457200" y="4754880"/>
            <a:ext cx="5029200" cy="1371600"/>
          </a:xfrm>
          <a:prstGeom prst="rect">
            <a:avLst/>
          </a:prstGeom>
          <a:noFill/>
        </p:spPr>
        <p:txBody>
          <a:bodyPr wrap="square">
            <a:spAutoFit/>
          </a:bodyPr>
          <a:lstStyle/>
          <a:p>
            <a:pPr>
              <a:defRPr sz="1600" b="1">
                <a:solidFill>
                  <a:srgbClr val="1A4780"/>
                </a:solidFill>
              </a:defRPr>
            </a:pPr>
            <a:r>
              <a:t>Think About It:</a:t>
            </a:r>
          </a:p>
          <a:p>
            <a:pPr>
              <a:spcBef>
                <a:spcPts val="600"/>
              </a:spcBef>
              <a:defRPr sz="1500" i="1"/>
            </a:pPr>
            <a:r>
              <a:t>When Drug Dosage is increased, Blood Concentration rises — but so does Healthy Cell Damage. Meanwhile, Metabolism Rate and Kidney Clearance are constantly pulling the drug OUT of the blood. How do you find the sweet spot where Tumor Uptake is maximized but Side Effect Severity stays manageable? That's the therapeutic window — and for most cancer drugs, it's razor thin.</a:t>
            </a:r>
          </a:p>
        </p:txBody>
      </p:sp>
      <p:pic>
        <p:nvPicPr>
          <p:cNvPr id="8" name="Picture 7" descr="G09L3-L01-discussion.png"/>
          <p:cNvPicPr>
            <a:picLocks noChangeAspect="1"/>
          </p:cNvPicPr>
          <p:nvPr/>
        </p:nvPicPr>
        <p:blipFill>
          <a:blip r:embed="rId2"/>
          <a:stretch>
            <a:fillRect/>
          </a:stretch>
        </p:blipFill>
        <p:spPr>
          <a:xfrm>
            <a:off x="5577840" y="2286000"/>
            <a:ext cx="2926080" cy="2926080"/>
          </a:xfrm>
          <a:prstGeom prst="rect">
            <a:avLst/>
          </a:prstGeom>
        </p:spPr>
      </p:pic>
      <p:sp>
        <p:nvSpPr>
          <p:cNvPr id="9" name="TextBox 8"/>
          <p:cNvSpPr txBox="1"/>
          <p:nvPr/>
        </p:nvSpPr>
        <p:spPr>
          <a:xfrm>
            <a:off x="8412480" y="6492240"/>
            <a:ext cx="548640" cy="274320"/>
          </a:xfrm>
          <a:prstGeom prst="rect">
            <a:avLst/>
          </a:prstGeom>
          <a:noFill/>
        </p:spPr>
        <p:txBody>
          <a:bodyPr wrap="none">
            <a:spAutoFit/>
          </a:bodyPr>
          <a:lstStyle/>
          <a:p>
            <a:pPr algn="r">
              <a:defRPr sz="1000">
                <a:solidFill>
                  <a:srgbClr val="666666"/>
                </a:solidFill>
              </a:defRPr>
            </a:pPr>
            <a:r>
              <a:t>6/9</a:t>
            </a:r>
          </a:p>
        </p:txBody>
      </p:sp>
    </p:spTree>
  </p:cSld>
  <p:clrMapOvr>
    <a:masterClrMapping/>
  </p:clrMapOvr>
</p:sld>
</file>

<file path=ppt/slides/slide7.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Right Triangle 1"/>
          <p:cNvSpPr/>
          <p:nvPr/>
        </p:nvSpPr>
        <p:spPr>
          <a:xfrm>
            <a:off x="-457200" y="-457200"/>
            <a:ext cx="3657600" cy="1371600"/>
          </a:xfrm>
          <a:prstGeom prst="rtTriangle">
            <a:avLst/>
          </a:prstGeom>
          <a:solidFill>
            <a:srgbClr val="0D1B2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3" name="Parallelogram 2"/>
          <p:cNvSpPr/>
          <p:nvPr/>
        </p:nvSpPr>
        <p:spPr>
          <a:xfrm>
            <a:off x="2286000" y="0"/>
            <a:ext cx="2743200" cy="731520"/>
          </a:xfrm>
          <a:prstGeom prst="parallelogram">
            <a:avLst/>
          </a:prstGeom>
          <a:solidFill>
            <a:srgbClr val="2E86AB"/>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Parallelogram 3"/>
          <p:cNvSpPr/>
          <p:nvPr/>
        </p:nvSpPr>
        <p:spPr>
          <a:xfrm>
            <a:off x="3200400" y="457200"/>
            <a:ext cx="2286000" cy="365760"/>
          </a:xfrm>
          <a:prstGeom prst="parallelogram">
            <a:avLst/>
          </a:prstGeom>
          <a:solidFill>
            <a:srgbClr val="7EC8E3"/>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5" name="TextBox 4"/>
          <p:cNvSpPr txBox="1"/>
          <p:nvPr/>
        </p:nvSpPr>
        <p:spPr>
          <a:xfrm>
            <a:off x="457200" y="1097280"/>
            <a:ext cx="8229600" cy="731520"/>
          </a:xfrm>
          <a:prstGeom prst="rect">
            <a:avLst/>
          </a:prstGeom>
          <a:noFill/>
        </p:spPr>
        <p:txBody>
          <a:bodyPr wrap="none">
            <a:spAutoFit/>
          </a:bodyPr>
          <a:lstStyle/>
          <a:p>
            <a:pPr algn="ctr">
              <a:defRPr sz="3400" b="1">
                <a:solidFill>
                  <a:srgbClr val="0D1B2A"/>
                </a:solidFill>
              </a:defRPr>
            </a:pPr>
            <a:r>
              <a:t>Activity 3: Run the Simulation!</a:t>
            </a:r>
          </a:p>
        </p:txBody>
      </p:sp>
      <p:sp>
        <p:nvSpPr>
          <p:cNvPr id="6" name="TextBox 5"/>
          <p:cNvSpPr txBox="1"/>
          <p:nvPr/>
        </p:nvSpPr>
        <p:spPr>
          <a:xfrm>
            <a:off x="457200" y="1920240"/>
            <a:ext cx="4572000" cy="3657600"/>
          </a:xfrm>
          <a:prstGeom prst="rect">
            <a:avLst/>
          </a:prstGeom>
          <a:noFill/>
        </p:spPr>
        <p:txBody>
          <a:bodyPr wrap="square">
            <a:spAutoFit/>
          </a:bodyPr>
          <a:lstStyle/>
          <a:p>
            <a:pPr>
              <a:defRPr sz="1800" b="1">
                <a:solidFill>
                  <a:srgbClr val="1A4780"/>
                </a:solidFill>
              </a:defRPr>
            </a:pPr>
            <a:r>
              <a:t>Test these scenarios in ModelIt!</a:t>
            </a:r>
          </a:p>
          <a:p>
            <a:pPr>
              <a:spcBef>
                <a:spcPts val="1200"/>
              </a:spcBef>
              <a:defRPr sz="1600" b="1"/>
            </a:pPr>
            <a:r>
              <a:t>Standard Dosage Protocol</a:t>
            </a:r>
          </a:p>
          <a:p>
            <a:pPr>
              <a:defRPr sz="1400"/>
            </a:pPr>
            <a:r>
              <a:t>     Set Drug Dosage to the recommended clinical level — observe how Blood Concentration changes over time and whether it stays within the Therapeutic Window</a:t>
            </a:r>
          </a:p>
          <a:p>
            <a:pPr>
              <a:spcBef>
                <a:spcPts val="1200"/>
              </a:spcBef>
              <a:defRPr sz="1600" b="1"/>
            </a:pPr>
            <a:r>
              <a:t>Aggressive High-Dose Treatment</a:t>
            </a:r>
          </a:p>
          <a:p>
            <a:pPr>
              <a:defRPr sz="1400"/>
            </a:pPr>
            <a:r>
              <a:t>     Increase Drug Dosage significantly above standard — observe Tumor Uptake increase but also track Healthy Cell Damage and Side Effect Severity escalation</a:t>
            </a:r>
          </a:p>
          <a:p>
            <a:pPr>
              <a:spcBef>
                <a:spcPts val="1200"/>
              </a:spcBef>
              <a:defRPr sz="1600" b="1"/>
            </a:pPr>
            <a:r>
              <a:t>Optimized Metronomic Dosing</a:t>
            </a:r>
          </a:p>
          <a:p>
            <a:pPr>
              <a:defRPr sz="1400"/>
            </a:pPr>
            <a:r>
              <a:t>     Use lower, more frequent doses instead of one large dose — compare Tumor Uptake consistency while monitoring Side Effect Severity reduction</a:t>
            </a:r>
          </a:p>
          <a:p>
            <a:br/>
            <a:pPr>
              <a:spcBef>
                <a:spcPts val="1600"/>
              </a:spcBef>
              <a:defRPr sz="1600" b="1">
                <a:solidFill>
                  <a:srgbClr val="2E86AB"/>
                </a:solidFill>
              </a:defRPr>
            </a:pPr>
            <a:r>
              <a:t>Watch the activity graphs change!</a:t>
            </a:r>
          </a:p>
        </p:txBody>
      </p:sp>
      <p:sp>
        <p:nvSpPr>
          <p:cNvPr id="7" name="Rounded Rectangle 6"/>
          <p:cNvSpPr/>
          <p:nvPr/>
        </p:nvSpPr>
        <p:spPr>
          <a:xfrm>
            <a:off x="4846320" y="1920240"/>
            <a:ext cx="3931920" cy="3840480"/>
          </a:xfrm>
          <a:prstGeom prst="roundRect">
            <a:avLst/>
          </a:prstGeom>
          <a:solidFill>
            <a:srgbClr val="F0F5FA"/>
          </a:solidFill>
          <a:ln>
            <a:solidFill>
              <a:srgbClr val="2E86AB"/>
            </a:solid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8" name="TextBox 7"/>
          <p:cNvSpPr txBox="1"/>
          <p:nvPr/>
        </p:nvSpPr>
        <p:spPr>
          <a:xfrm>
            <a:off x="5029200" y="3657600"/>
            <a:ext cx="3566160" cy="914400"/>
          </a:xfrm>
          <a:prstGeom prst="rect">
            <a:avLst/>
          </a:prstGeom>
          <a:noFill/>
        </p:spPr>
        <p:txBody>
          <a:bodyPr wrap="none">
            <a:spAutoFit/>
          </a:bodyPr>
          <a:lstStyle/>
          <a:p>
            <a:pPr algn="ctr">
              <a:defRPr sz="1100" i="1">
                <a:solidFill>
                  <a:srgbClr val="666666"/>
                </a:solidFill>
              </a:defRPr>
            </a:pPr>
            <a:r>
              <a:t>[ModelIt Platform Screenshot - Simulation Results Graph]</a:t>
            </a:r>
          </a:p>
        </p:txBody>
      </p:sp>
      <p:sp>
        <p:nvSpPr>
          <p:cNvPr id="9" name="TextBox 8"/>
          <p:cNvSpPr txBox="1"/>
          <p:nvPr/>
        </p:nvSpPr>
        <p:spPr>
          <a:xfrm>
            <a:off x="8412480" y="6492240"/>
            <a:ext cx="548640" cy="274320"/>
          </a:xfrm>
          <a:prstGeom prst="rect">
            <a:avLst/>
          </a:prstGeom>
          <a:noFill/>
        </p:spPr>
        <p:txBody>
          <a:bodyPr wrap="none">
            <a:spAutoFit/>
          </a:bodyPr>
          <a:lstStyle/>
          <a:p>
            <a:pPr algn="r">
              <a:defRPr sz="1000">
                <a:solidFill>
                  <a:srgbClr val="666666"/>
                </a:solidFill>
              </a:defRPr>
            </a:pPr>
            <a:r>
              <a:t>7/9</a:t>
            </a:r>
          </a:p>
        </p:txBody>
      </p:sp>
    </p:spTree>
  </p:cSld>
  <p:clrMapOvr>
    <a:masterClrMapping/>
  </p:clrMapOvr>
</p:sld>
</file>

<file path=ppt/slides/slide8.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Right Triangle 1"/>
          <p:cNvSpPr/>
          <p:nvPr/>
        </p:nvSpPr>
        <p:spPr>
          <a:xfrm>
            <a:off x="-457200" y="-457200"/>
            <a:ext cx="3657600" cy="1371600"/>
          </a:xfrm>
          <a:prstGeom prst="rtTriangle">
            <a:avLst/>
          </a:prstGeom>
          <a:solidFill>
            <a:srgbClr val="0D1B2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3" name="Parallelogram 2"/>
          <p:cNvSpPr/>
          <p:nvPr/>
        </p:nvSpPr>
        <p:spPr>
          <a:xfrm>
            <a:off x="2286000" y="0"/>
            <a:ext cx="2743200" cy="731520"/>
          </a:xfrm>
          <a:prstGeom prst="parallelogram">
            <a:avLst/>
          </a:prstGeom>
          <a:solidFill>
            <a:srgbClr val="2E86AB"/>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Parallelogram 3"/>
          <p:cNvSpPr/>
          <p:nvPr/>
        </p:nvSpPr>
        <p:spPr>
          <a:xfrm>
            <a:off x="3200400" y="457200"/>
            <a:ext cx="2286000" cy="365760"/>
          </a:xfrm>
          <a:prstGeom prst="parallelogram">
            <a:avLst/>
          </a:prstGeom>
          <a:solidFill>
            <a:srgbClr val="7EC8E3"/>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5" name="TextBox 4"/>
          <p:cNvSpPr txBox="1"/>
          <p:nvPr/>
        </p:nvSpPr>
        <p:spPr>
          <a:xfrm>
            <a:off x="457200" y="1097280"/>
            <a:ext cx="8229600" cy="731520"/>
          </a:xfrm>
          <a:prstGeom prst="rect">
            <a:avLst/>
          </a:prstGeom>
          <a:noFill/>
        </p:spPr>
        <p:txBody>
          <a:bodyPr wrap="none">
            <a:spAutoFit/>
          </a:bodyPr>
          <a:lstStyle/>
          <a:p>
            <a:pPr algn="ctr">
              <a:defRPr sz="3400" b="1">
                <a:solidFill>
                  <a:srgbClr val="0D1B2A"/>
                </a:solidFill>
              </a:defRPr>
            </a:pPr>
            <a:r>
              <a:t>What Did We Discover?</a:t>
            </a:r>
          </a:p>
        </p:txBody>
      </p:sp>
      <p:sp>
        <p:nvSpPr>
          <p:cNvPr id="6" name="TextBox 5"/>
          <p:cNvSpPr txBox="1"/>
          <p:nvPr/>
        </p:nvSpPr>
        <p:spPr>
          <a:xfrm>
            <a:off x="548640" y="1920240"/>
            <a:ext cx="5029200" cy="4114800"/>
          </a:xfrm>
          <a:prstGeom prst="rect">
            <a:avLst/>
          </a:prstGeom>
          <a:noFill/>
        </p:spPr>
        <p:txBody>
          <a:bodyPr wrap="square">
            <a:spAutoFit/>
          </a:bodyPr>
          <a:lstStyle/>
          <a:p>
            <a:pPr>
              <a:defRPr sz="1800" b="1">
                <a:solidFill>
                  <a:srgbClr val="1A4780"/>
                </a:solidFill>
              </a:defRPr>
            </a:pPr>
            <a:r>
              <a:t>Our Model Showed Us:</a:t>
            </a:r>
          </a:p>
          <a:p>
            <a:pPr>
              <a:spcBef>
                <a:spcPts val="1000"/>
              </a:spcBef>
              <a:defRPr sz="1500">
                <a:solidFill>
                  <a:srgbClr val="1A1A2E"/>
                </a:solidFill>
              </a:defRPr>
            </a:pPr>
            <a:r>
              <a:t>  *  Drug concentration in the blood follows a predictable curve — rising after administration, peaking, then declining as metabolism and clearance remove the drug from circulation</a:t>
            </a:r>
          </a:p>
          <a:p>
            <a:pPr>
              <a:spcBef>
                <a:spcPts val="1000"/>
              </a:spcBef>
              <a:defRPr sz="1500">
                <a:solidFill>
                  <a:srgbClr val="1A1A2E"/>
                </a:solidFill>
              </a:defRPr>
            </a:pPr>
            <a:r>
              <a:t>  *  The therapeutic window for most cancer drugs is extremely narrow — the dose needed to kill cancer cells is dangerously close to the dose that damages healthy tissue</a:t>
            </a:r>
          </a:p>
          <a:p>
            <a:pPr>
              <a:spcBef>
                <a:spcPts val="1000"/>
              </a:spcBef>
              <a:defRPr sz="1500">
                <a:solidFill>
                  <a:srgbClr val="1A1A2E"/>
                </a:solidFill>
              </a:defRPr>
            </a:pPr>
            <a:r>
              <a:t>  *  Metabolism rate and kidney clearance vary significantly between patients, meaning the same dose can be therapeutic in one person and toxic in another</a:t>
            </a:r>
          </a:p>
          <a:p>
            <a:pPr>
              <a:spcBef>
                <a:spcPts val="1000"/>
              </a:spcBef>
              <a:defRPr sz="1500">
                <a:solidFill>
                  <a:srgbClr val="1A1A2E"/>
                </a:solidFill>
              </a:defRPr>
            </a:pPr>
            <a:r>
              <a:t>  *  Metronomic dosing (lower, more frequent doses) can maintain drug levels within the therapeutic window more consistently than traditional high-dose protocols</a:t>
            </a:r>
          </a:p>
        </p:txBody>
      </p:sp>
      <p:sp>
        <p:nvSpPr>
          <p:cNvPr id="7" name="TextBox 6"/>
          <p:cNvSpPr txBox="1"/>
          <p:nvPr/>
        </p:nvSpPr>
        <p:spPr>
          <a:xfrm>
            <a:off x="548640" y="5029200"/>
            <a:ext cx="5029200" cy="1097280"/>
          </a:xfrm>
          <a:prstGeom prst="rect">
            <a:avLst/>
          </a:prstGeom>
          <a:noFill/>
        </p:spPr>
        <p:txBody>
          <a:bodyPr wrap="square">
            <a:spAutoFit/>
          </a:bodyPr>
          <a:lstStyle/>
          <a:p>
            <a:pPr>
              <a:defRPr sz="1300" i="1">
                <a:solidFill>
                  <a:srgbClr val="2E86AB"/>
                </a:solidFill>
              </a:defRPr>
            </a:pPr>
            <a:r>
              <a:t>Answer: Most cancer drugs fail because the therapeutic window is incredibly narrow. The drug must reach a concentration high enough to penetrate the tumor microenvironment and kill cancer cells, but not so high that it destroys healthy tissue and overwhelms the patient with toxic side effects. Computational pharmacokinetic modeling allows researchers to simulate thousands of dosing strategies — optimizing absorption, predicting metabolism, and accounting for individual patient variation — before ever testing the drug in a human. Multi-scale modeling connects molecular drug-receptor interactions to cellular tumor response to whole-patient outcomes, making drug design more rational and less trial-and-error.</a:t>
            </a:r>
          </a:p>
        </p:txBody>
      </p:sp>
      <p:pic>
        <p:nvPicPr>
          <p:cNvPr id="8" name="Picture 7" descr="G09L3-L01-cover.png"/>
          <p:cNvPicPr>
            <a:picLocks noChangeAspect="1"/>
          </p:cNvPicPr>
          <p:nvPr/>
        </p:nvPicPr>
        <p:blipFill>
          <a:blip r:embed="rId2"/>
          <a:stretch>
            <a:fillRect/>
          </a:stretch>
        </p:blipFill>
        <p:spPr>
          <a:xfrm>
            <a:off x="5806440" y="2286000"/>
            <a:ext cx="2743200" cy="2743200"/>
          </a:xfrm>
          <a:prstGeom prst="rect">
            <a:avLst/>
          </a:prstGeom>
        </p:spPr>
      </p:pic>
      <p:sp>
        <p:nvSpPr>
          <p:cNvPr id="9" name="TextBox 8"/>
          <p:cNvSpPr txBox="1"/>
          <p:nvPr/>
        </p:nvSpPr>
        <p:spPr>
          <a:xfrm>
            <a:off x="8412480" y="6492240"/>
            <a:ext cx="548640" cy="274320"/>
          </a:xfrm>
          <a:prstGeom prst="rect">
            <a:avLst/>
          </a:prstGeom>
          <a:noFill/>
        </p:spPr>
        <p:txBody>
          <a:bodyPr wrap="none">
            <a:spAutoFit/>
          </a:bodyPr>
          <a:lstStyle/>
          <a:p>
            <a:pPr algn="r">
              <a:defRPr sz="1000">
                <a:solidFill>
                  <a:srgbClr val="666666"/>
                </a:solidFill>
              </a:defRPr>
            </a:pPr>
            <a:r>
              <a:t>8/9</a:t>
            </a:r>
          </a:p>
        </p:txBody>
      </p:sp>
    </p:spTree>
  </p:cSld>
  <p:clrMapOvr>
    <a:masterClrMapping/>
  </p:clrMapOvr>
</p:sld>
</file>

<file path=ppt/slides/slide9.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Right Triangle 1"/>
          <p:cNvSpPr/>
          <p:nvPr/>
        </p:nvSpPr>
        <p:spPr>
          <a:xfrm>
            <a:off x="-457200" y="-457200"/>
            <a:ext cx="3657600" cy="1371600"/>
          </a:xfrm>
          <a:prstGeom prst="rtTriangle">
            <a:avLst/>
          </a:prstGeom>
          <a:solidFill>
            <a:srgbClr val="0D1B2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3" name="Parallelogram 2"/>
          <p:cNvSpPr/>
          <p:nvPr/>
        </p:nvSpPr>
        <p:spPr>
          <a:xfrm>
            <a:off x="2286000" y="0"/>
            <a:ext cx="2743200" cy="731520"/>
          </a:xfrm>
          <a:prstGeom prst="parallelogram">
            <a:avLst/>
          </a:prstGeom>
          <a:solidFill>
            <a:srgbClr val="2E86AB"/>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Parallelogram 3"/>
          <p:cNvSpPr/>
          <p:nvPr/>
        </p:nvSpPr>
        <p:spPr>
          <a:xfrm>
            <a:off x="3200400" y="457200"/>
            <a:ext cx="2286000" cy="365760"/>
          </a:xfrm>
          <a:prstGeom prst="parallelogram">
            <a:avLst/>
          </a:prstGeom>
          <a:solidFill>
            <a:srgbClr val="7EC8E3"/>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5" name="TextBox 4"/>
          <p:cNvSpPr txBox="1"/>
          <p:nvPr/>
        </p:nvSpPr>
        <p:spPr>
          <a:xfrm>
            <a:off x="457200" y="1097280"/>
            <a:ext cx="8229600" cy="731520"/>
          </a:xfrm>
          <a:prstGeom prst="rect">
            <a:avLst/>
          </a:prstGeom>
          <a:noFill/>
        </p:spPr>
        <p:txBody>
          <a:bodyPr wrap="none">
            <a:spAutoFit/>
          </a:bodyPr>
          <a:lstStyle/>
          <a:p>
            <a:pPr algn="ctr">
              <a:defRPr sz="3200" b="1">
                <a:solidFill>
                  <a:srgbClr val="0D1B2A"/>
                </a:solidFill>
              </a:defRPr>
            </a:pPr>
            <a:r>
              <a:t>STEM Challenge: Design an Adaptive Chemotherapy Dosing Algorithm</a:t>
            </a:r>
          </a:p>
        </p:txBody>
      </p:sp>
      <p:sp>
        <p:nvSpPr>
          <p:cNvPr id="6" name="TextBox 5"/>
          <p:cNvSpPr txBox="1"/>
          <p:nvPr/>
        </p:nvSpPr>
        <p:spPr>
          <a:xfrm>
            <a:off x="548640" y="1920240"/>
            <a:ext cx="4754880" cy="4114800"/>
          </a:xfrm>
          <a:prstGeom prst="rect">
            <a:avLst/>
          </a:prstGeom>
          <a:noFill/>
        </p:spPr>
        <p:txBody>
          <a:bodyPr wrap="square">
            <a:spAutoFit/>
          </a:bodyPr>
          <a:lstStyle/>
          <a:p>
            <a:pPr>
              <a:defRPr sz="1800" b="1">
                <a:solidFill>
                  <a:srgbClr val="E67E22"/>
                </a:solidFill>
              </a:defRPr>
            </a:pPr>
            <a:r>
              <a:t>YOUR ENGINEERING MISSION</a:t>
            </a:r>
          </a:p>
          <a:p>
            <a:pPr>
              <a:spcBef>
                <a:spcPts val="1000"/>
              </a:spcBef>
              <a:defRPr sz="1400"/>
            </a:pPr>
            <a:r>
              <a:t>Design a computational algorithm that adjusts chemotherapy dosing in real time based on patient biomarker data, optimizing tumor destruction while minimizing side effects.</a:t>
            </a:r>
          </a:p>
          <a:p>
            <a:br/>
            <a:pPr>
              <a:spcBef>
                <a:spcPts val="1000"/>
              </a:spcBef>
              <a:defRPr sz="1600" b="1">
                <a:solidFill>
                  <a:srgbClr val="1A4780"/>
                </a:solidFill>
              </a:defRPr>
            </a:pPr>
            <a:r>
              <a:t>The Challenge:</a:t>
            </a:r>
          </a:p>
          <a:p>
            <a:pPr>
              <a:defRPr sz="1400"/>
            </a:pPr>
            <a:r>
              <a:t>A pharmaceutical company is developing a next-generation adaptive dosing system for cancer treatment. Instead of giving every patient the same dose on a fixed schedule, the system would use real-time blood biomarker data to adjust doses automatically. Your team has been hired to design the algorithm that determines when and how much drug to administer.</a:t>
            </a:r>
          </a:p>
          <a:p>
            <a:br/>
            <a:pPr>
              <a:spcBef>
                <a:spcPts val="1000"/>
              </a:spcBef>
              <a:defRPr sz="1600" b="1">
                <a:solidFill>
                  <a:srgbClr val="1A4780"/>
                </a:solidFill>
              </a:defRPr>
            </a:pPr>
            <a:r>
              <a:t>Think Like an Engineer:</a:t>
            </a:r>
          </a:p>
          <a:p>
            <a:pPr>
              <a:spcBef>
                <a:spcPts val="400"/>
              </a:spcBef>
              <a:defRPr sz="1300"/>
            </a:pPr>
            <a:r>
              <a:t>     *  What biomarkers would your algorithm monitor to decide when to adjust the dose?</a:t>
            </a:r>
          </a:p>
          <a:p>
            <a:pPr>
              <a:spcBef>
                <a:spcPts val="400"/>
              </a:spcBef>
              <a:defRPr sz="1300"/>
            </a:pPr>
            <a:r>
              <a:t>     *  How would you program the system to respond differently to patients with fast versus slow metabolisms?</a:t>
            </a:r>
          </a:p>
          <a:p>
            <a:pPr>
              <a:spcBef>
                <a:spcPts val="400"/>
              </a:spcBef>
              <a:defRPr sz="1300"/>
            </a:pPr>
            <a:r>
              <a:t>     *  What safety thresholds would trigger an automatic dose reduction or treatment pause?</a:t>
            </a:r>
          </a:p>
        </p:txBody>
      </p:sp>
      <p:pic>
        <p:nvPicPr>
          <p:cNvPr id="7" name="Picture 6" descr="G09L3-L01-stem.png"/>
          <p:cNvPicPr>
            <a:picLocks noChangeAspect="1"/>
          </p:cNvPicPr>
          <p:nvPr/>
        </p:nvPicPr>
        <p:blipFill>
          <a:blip r:embed="rId2"/>
          <a:stretch>
            <a:fillRect/>
          </a:stretch>
        </p:blipFill>
        <p:spPr>
          <a:xfrm>
            <a:off x="5440679" y="2286000"/>
            <a:ext cx="3200400" cy="3200400"/>
          </a:xfrm>
          <a:prstGeom prst="rect">
            <a:avLst/>
          </a:prstGeom>
        </p:spPr>
      </p:pic>
      <p:sp>
        <p:nvSpPr>
          <p:cNvPr id="8" name="TextBox 7"/>
          <p:cNvSpPr txBox="1"/>
          <p:nvPr/>
        </p:nvSpPr>
        <p:spPr>
          <a:xfrm>
            <a:off x="457200" y="5760720"/>
            <a:ext cx="8229600" cy="868680"/>
          </a:xfrm>
          <a:prstGeom prst="rect">
            <a:avLst/>
          </a:prstGeom>
          <a:solidFill>
            <a:srgbClr val="1A237E"/>
          </a:solidFill>
        </p:spPr>
        <p:txBody>
          <a:bodyPr wrap="square" lIns="101600" rIns="101600" tIns="50800" bIns="50800">
            <a:spAutoFit/>
          </a:bodyPr>
          <a:lstStyle/>
          <a:p>
            <a:pPr>
              <a:defRPr sz="1100" b="1">
                <a:solidFill>
                  <a:srgbClr val="FFA500"/>
                </a:solidFill>
              </a:defRPr>
            </a:pPr>
            <a:r>
              <a:t>REAL CAREER CONNECTION:  </a:t>
            </a:r>
            <a:r>
              <a:rPr sz="1100" b="0">
                <a:solidFill>
                  <a:srgbClr val="FFFFFF"/>
                </a:solidFill>
              </a:rPr>
              <a:t>Pharmacokineticists and Computational Pharmacologists design drug dosing protocols using mathematical models and computer simulations. They work for pharmaceutical companies, the FDA, and academic medical centers, earning $90,000–$180,000/year. Clinical Pharmacologists who manage cancer drug protocols earn $150,000–$300,000/year.</a:t>
            </a:r>
            <a:r>
              <a:rPr sz="1100" b="0">
                <a:solidFill>
                  <a:srgbClr val="FFFFFF"/>
                </a:solidFill>
              </a:rPr>
              <a:t> The skills you're using TODAY are the same ones they use on the job!</a:t>
            </a:r>
          </a:p>
        </p:txBody>
      </p:sp>
      <p:sp>
        <p:nvSpPr>
          <p:cNvPr id="9" name="TextBox 8"/>
          <p:cNvSpPr txBox="1"/>
          <p:nvPr/>
        </p:nvSpPr>
        <p:spPr>
          <a:xfrm>
            <a:off x="8412480" y="6492240"/>
            <a:ext cx="548640" cy="274320"/>
          </a:xfrm>
          <a:prstGeom prst="rect">
            <a:avLst/>
          </a:prstGeom>
          <a:noFill/>
        </p:spPr>
        <p:txBody>
          <a:bodyPr wrap="none">
            <a:spAutoFit/>
          </a:bodyPr>
          <a:lstStyle/>
          <a:p>
            <a:pPr algn="r">
              <a:defRPr sz="1000">
                <a:solidFill>
                  <a:srgbClr val="666666"/>
                </a:solidFill>
              </a:defRPr>
            </a:pPr>
            <a:r>
              <a:t>9/9</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1</TotalTime>
  <Words>0</Words>
  <Application>Microsoft Macintosh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Manager/>
  <Company/>
  <LinksUpToDate>false</LinksUpToDate>
  <SharedDoc>false</SharedDoc>
  <HyperlinkBase/>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keywords/>
  <dc:description>generated using python-pptx</dc:description>
  <cp:lastModifiedBy>Steve Canny</cp:lastModifiedBy>
  <cp:revision>1</cp:revision>
  <dcterms:created xsi:type="dcterms:W3CDTF">2013-01-27T09:14:16Z</dcterms:created>
  <dcterms:modified xsi:type="dcterms:W3CDTF">2013-01-27T09:15:58Z</dcterms:modified>
  <cp:category/>
</cp:coreProperties>
</file>

<file path=docProps/thumbnail.jpeg>
</file>